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5"/>
  </p:handoutMasterIdLst>
  <p:sldIdLst>
    <p:sldId id="256" r:id="rId2"/>
    <p:sldId id="257" r:id="rId3"/>
    <p:sldId id="258" r:id="rId4"/>
    <p:sldId id="259" r:id="rId5"/>
    <p:sldId id="280" r:id="rId6"/>
    <p:sldId id="276" r:id="rId7"/>
    <p:sldId id="279" r:id="rId8"/>
    <p:sldId id="277" r:id="rId9"/>
    <p:sldId id="278" r:id="rId10"/>
    <p:sldId id="272" r:id="rId11"/>
    <p:sldId id="266" r:id="rId12"/>
    <p:sldId id="267" r:id="rId13"/>
    <p:sldId id="261" r:id="rId14"/>
    <p:sldId id="262" r:id="rId15"/>
    <p:sldId id="263" r:id="rId16"/>
    <p:sldId id="264" r:id="rId17"/>
    <p:sldId id="268" r:id="rId18"/>
    <p:sldId id="273" r:id="rId19"/>
    <p:sldId id="269" r:id="rId20"/>
    <p:sldId id="274" r:id="rId21"/>
    <p:sldId id="270" r:id="rId22"/>
    <p:sldId id="281" r:id="rId23"/>
    <p:sldId id="275" r:id="rId24"/>
  </p:sldIdLst>
  <p:sldSz cx="12192000" cy="6858000"/>
  <p:notesSz cx="9388475" cy="710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>
        <p:scale>
          <a:sx n="70" d="100"/>
          <a:sy n="70" d="100"/>
        </p:scale>
        <p:origin x="-804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Des\Desktop\Copy%20of%20UNM%20Clery%20Comparison%20v4%20rkh.xlsx" TargetMode="Externa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Des\Desktop\Copy%20of%20UNM%20Clery%20Comparison%20v4%20rkh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Des\Desktop\Copy%20of%20UNM%20Clery%20Comparison%20v4%20rkh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Des\Desktop\Copy%20of%20UNM%20Clery%20Comparison%20v4%20rkh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Des\Desktop\Copy%20of%20UNM%20Clery%20Comparison%20v4%20rk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'Enrollment Size Data'!$C$2</c:f>
              <c:strCache>
                <c:ptCount val="1"/>
                <c:pt idx="0">
                  <c:v>2014 Enrollment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invertIfNegative val="0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80000"/>
                      <a:lumOff val="2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invertIfNegative val="0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80000"/>
                      <a:lumOff val="2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lumOff val="2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80000"/>
                      <a:lumOff val="2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invertIfNegative val="0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lumMod val="80000"/>
                      <a:lumOff val="2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invertIfNegative val="0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lumMod val="80000"/>
                      <a:lumOff val="2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7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lumMod val="80000"/>
                      <a:lumOff val="2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8"/>
            <c:invertIfNegative val="0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8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9"/>
            <c:invertIfNegative val="0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8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0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8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8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1"/>
            <c:invertIfNegative val="0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lumMod val="8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strRef>
              <c:f>'Enrollment Size Data'!$B$3:$B$24</c:f>
              <c:strCache>
                <c:ptCount val="22"/>
                <c:pt idx="0">
                  <c:v>Princeton University</c:v>
                </c:pt>
                <c:pt idx="1">
                  <c:v>Harvard University *</c:v>
                </c:pt>
                <c:pt idx="2">
                  <c:v>University of Texas- El Paso</c:v>
                </c:pt>
                <c:pt idx="3">
                  <c:v>California State University- Sacramento</c:v>
                </c:pt>
                <c:pt idx="4">
                  <c:v>New Mexico State University</c:v>
                </c:pt>
                <c:pt idx="5">
                  <c:v>University of Tennessee</c:v>
                </c:pt>
                <c:pt idx="6">
                  <c:v>Utah State University</c:v>
                </c:pt>
                <c:pt idx="7">
                  <c:v>Northern Arizona University</c:v>
                </c:pt>
                <c:pt idx="8">
                  <c:v>University of Wisconsin-Milwaukee *</c:v>
                </c:pt>
                <c:pt idx="9">
                  <c:v>University of Nevada-Las Vegas</c:v>
                </c:pt>
                <c:pt idx="10">
                  <c:v>University of New Mexico</c:v>
                </c:pt>
                <c:pt idx="11">
                  <c:v>University of Kansas</c:v>
                </c:pt>
                <c:pt idx="12">
                  <c:v>University of Massachusetts</c:v>
                </c:pt>
                <c:pt idx="13">
                  <c:v>University of Pittsburgh</c:v>
                </c:pt>
                <c:pt idx="14">
                  <c:v>University of North Carolina</c:v>
                </c:pt>
                <c:pt idx="15">
                  <c:v>West Virginia University</c:v>
                </c:pt>
                <c:pt idx="16">
                  <c:v>University of Kentucky *</c:v>
                </c:pt>
                <c:pt idx="17">
                  <c:v>University of Colorado</c:v>
                </c:pt>
                <c:pt idx="18">
                  <c:v>University of California- San Diego *</c:v>
                </c:pt>
                <c:pt idx="19">
                  <c:v>University of Iowa</c:v>
                </c:pt>
                <c:pt idx="20">
                  <c:v>Colorado State University</c:v>
                </c:pt>
                <c:pt idx="21">
                  <c:v>Texas Tech University</c:v>
                </c:pt>
              </c:strCache>
            </c:strRef>
          </c:cat>
          <c:val>
            <c:numRef>
              <c:f>'Enrollment Size Data'!$C$3:$C$24</c:f>
              <c:numCache>
                <c:formatCode>#,##0</c:formatCode>
                <c:ptCount val="22"/>
                <c:pt idx="0">
                  <c:v>8125</c:v>
                </c:pt>
                <c:pt idx="1">
                  <c:v>19882</c:v>
                </c:pt>
                <c:pt idx="2">
                  <c:v>23079</c:v>
                </c:pt>
                <c:pt idx="3">
                  <c:v>26648</c:v>
                </c:pt>
                <c:pt idx="4">
                  <c:v>26649</c:v>
                </c:pt>
                <c:pt idx="5">
                  <c:v>27410</c:v>
                </c:pt>
                <c:pt idx="6">
                  <c:v>27662</c:v>
                </c:pt>
                <c:pt idx="7">
                  <c:v>27715</c:v>
                </c:pt>
                <c:pt idx="8">
                  <c:v>27813</c:v>
                </c:pt>
                <c:pt idx="9">
                  <c:v>27848</c:v>
                </c:pt>
                <c:pt idx="10" formatCode="_(* #,##0_);_(* \(#,##0\);_(* &quot;-&quot;??_);_(@_)">
                  <c:v>27889</c:v>
                </c:pt>
                <c:pt idx="11">
                  <c:v>27983</c:v>
                </c:pt>
                <c:pt idx="12">
                  <c:v>28635</c:v>
                </c:pt>
                <c:pt idx="13">
                  <c:v>28823</c:v>
                </c:pt>
                <c:pt idx="14">
                  <c:v>29136</c:v>
                </c:pt>
                <c:pt idx="15">
                  <c:v>29175</c:v>
                </c:pt>
                <c:pt idx="16">
                  <c:v>29385</c:v>
                </c:pt>
                <c:pt idx="17">
                  <c:v>29972</c:v>
                </c:pt>
                <c:pt idx="18">
                  <c:v>30310</c:v>
                </c:pt>
                <c:pt idx="19">
                  <c:v>31387</c:v>
                </c:pt>
                <c:pt idx="20">
                  <c:v>31725</c:v>
                </c:pt>
                <c:pt idx="21">
                  <c:v>35134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2111232"/>
        <c:axId val="92112768"/>
      </c:barChart>
      <c:catAx>
        <c:axId val="9211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12768"/>
        <c:crosses val="autoZero"/>
        <c:auto val="1"/>
        <c:lblAlgn val="ctr"/>
        <c:lblOffset val="100"/>
        <c:noMultiLvlLbl val="0"/>
      </c:catAx>
      <c:valAx>
        <c:axId val="9211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1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Sex Offenses Data'!$C$2</c:f>
              <c:strCache>
                <c:ptCount val="1"/>
                <c:pt idx="0">
                  <c:v>2013 Reported Total Sex Offenses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'Total Sex Offenses Data'!$B$3:$B$24</c:f>
              <c:strCache>
                <c:ptCount val="22"/>
                <c:pt idx="0">
                  <c:v>Princeton University</c:v>
                </c:pt>
                <c:pt idx="1">
                  <c:v>Harvard University *</c:v>
                </c:pt>
                <c:pt idx="2">
                  <c:v>University of Texas- El Paso</c:v>
                </c:pt>
                <c:pt idx="3">
                  <c:v>California State University- Sacramento</c:v>
                </c:pt>
                <c:pt idx="4">
                  <c:v>New Mexico State University</c:v>
                </c:pt>
                <c:pt idx="5">
                  <c:v>University of Tennessee</c:v>
                </c:pt>
                <c:pt idx="6">
                  <c:v>Utah State University</c:v>
                </c:pt>
                <c:pt idx="7">
                  <c:v>Northern Arizona University</c:v>
                </c:pt>
                <c:pt idx="8">
                  <c:v>University of Wisconsin-Milwaukee *</c:v>
                </c:pt>
                <c:pt idx="9">
                  <c:v>University of Nevada-Las Vegas</c:v>
                </c:pt>
                <c:pt idx="10">
                  <c:v>University of New Mexico</c:v>
                </c:pt>
                <c:pt idx="11">
                  <c:v>University of Kansas</c:v>
                </c:pt>
                <c:pt idx="12">
                  <c:v>University of Massachusetts</c:v>
                </c:pt>
                <c:pt idx="13">
                  <c:v>University of Pittsburgh</c:v>
                </c:pt>
                <c:pt idx="14">
                  <c:v>University of North Carolina</c:v>
                </c:pt>
                <c:pt idx="15">
                  <c:v>West Virginia University</c:v>
                </c:pt>
                <c:pt idx="16">
                  <c:v>University of Kentucky *</c:v>
                </c:pt>
                <c:pt idx="17">
                  <c:v>University of Colorado</c:v>
                </c:pt>
                <c:pt idx="18">
                  <c:v>University of California- San Diego *</c:v>
                </c:pt>
                <c:pt idx="19">
                  <c:v>University of Iowa</c:v>
                </c:pt>
                <c:pt idx="20">
                  <c:v>Colorado State University</c:v>
                </c:pt>
                <c:pt idx="21">
                  <c:v>Texas Tech University</c:v>
                </c:pt>
              </c:strCache>
            </c:strRef>
          </c:cat>
          <c:val>
            <c:numRef>
              <c:f>'Total Sex Offenses Data'!$C$3:$C$24</c:f>
              <c:numCache>
                <c:formatCode>General</c:formatCode>
                <c:ptCount val="22"/>
                <c:pt idx="0">
                  <c:v>6</c:v>
                </c:pt>
                <c:pt idx="1">
                  <c:v>40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7</c:v>
                </c:pt>
                <c:pt idx="6">
                  <c:v>9</c:v>
                </c:pt>
                <c:pt idx="7">
                  <c:v>14</c:v>
                </c:pt>
                <c:pt idx="8">
                  <c:v>9</c:v>
                </c:pt>
                <c:pt idx="9">
                  <c:v>5</c:v>
                </c:pt>
                <c:pt idx="10" formatCode="#,##0">
                  <c:v>11</c:v>
                </c:pt>
                <c:pt idx="11">
                  <c:v>15</c:v>
                </c:pt>
                <c:pt idx="12">
                  <c:v>22</c:v>
                </c:pt>
                <c:pt idx="13">
                  <c:v>19</c:v>
                </c:pt>
                <c:pt idx="14">
                  <c:v>15</c:v>
                </c:pt>
                <c:pt idx="15">
                  <c:v>7</c:v>
                </c:pt>
                <c:pt idx="16">
                  <c:v>16</c:v>
                </c:pt>
                <c:pt idx="17">
                  <c:v>14</c:v>
                </c:pt>
                <c:pt idx="18">
                  <c:v>20</c:v>
                </c:pt>
                <c:pt idx="19">
                  <c:v>13</c:v>
                </c:pt>
                <c:pt idx="20">
                  <c:v>25</c:v>
                </c:pt>
                <c:pt idx="21">
                  <c:v>7</c:v>
                </c:pt>
              </c:numCache>
            </c:numRef>
          </c:val>
        </c:ser>
        <c:ser>
          <c:idx val="1"/>
          <c:order val="1"/>
          <c:tx>
            <c:strRef>
              <c:f>'Total Sex Offenses Data'!$D$2</c:f>
              <c:strCache>
                <c:ptCount val="1"/>
                <c:pt idx="0">
                  <c:v>2012 Reported Total Sex Offenses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'Total Sex Offenses Data'!$B$3:$B$24</c:f>
              <c:strCache>
                <c:ptCount val="22"/>
                <c:pt idx="0">
                  <c:v>Princeton University</c:v>
                </c:pt>
                <c:pt idx="1">
                  <c:v>Harvard University *</c:v>
                </c:pt>
                <c:pt idx="2">
                  <c:v>University of Texas- El Paso</c:v>
                </c:pt>
                <c:pt idx="3">
                  <c:v>California State University- Sacramento</c:v>
                </c:pt>
                <c:pt idx="4">
                  <c:v>New Mexico State University</c:v>
                </c:pt>
                <c:pt idx="5">
                  <c:v>University of Tennessee</c:v>
                </c:pt>
                <c:pt idx="6">
                  <c:v>Utah State University</c:v>
                </c:pt>
                <c:pt idx="7">
                  <c:v>Northern Arizona University</c:v>
                </c:pt>
                <c:pt idx="8">
                  <c:v>University of Wisconsin-Milwaukee *</c:v>
                </c:pt>
                <c:pt idx="9">
                  <c:v>University of Nevada-Las Vegas</c:v>
                </c:pt>
                <c:pt idx="10">
                  <c:v>University of New Mexico</c:v>
                </c:pt>
                <c:pt idx="11">
                  <c:v>University of Kansas</c:v>
                </c:pt>
                <c:pt idx="12">
                  <c:v>University of Massachusetts</c:v>
                </c:pt>
                <c:pt idx="13">
                  <c:v>University of Pittsburgh</c:v>
                </c:pt>
                <c:pt idx="14">
                  <c:v>University of North Carolina</c:v>
                </c:pt>
                <c:pt idx="15">
                  <c:v>West Virginia University</c:v>
                </c:pt>
                <c:pt idx="16">
                  <c:v>University of Kentucky *</c:v>
                </c:pt>
                <c:pt idx="17">
                  <c:v>University of Colorado</c:v>
                </c:pt>
                <c:pt idx="18">
                  <c:v>University of California- San Diego *</c:v>
                </c:pt>
                <c:pt idx="19">
                  <c:v>University of Iowa</c:v>
                </c:pt>
                <c:pt idx="20">
                  <c:v>Colorado State University</c:v>
                </c:pt>
                <c:pt idx="21">
                  <c:v>Texas Tech University</c:v>
                </c:pt>
              </c:strCache>
            </c:strRef>
          </c:cat>
          <c:val>
            <c:numRef>
              <c:f>'Total Sex Offenses Data'!$D$3:$D$24</c:f>
              <c:numCache>
                <c:formatCode>General</c:formatCode>
                <c:ptCount val="22"/>
                <c:pt idx="0">
                  <c:v>20</c:v>
                </c:pt>
                <c:pt idx="1">
                  <c:v>38</c:v>
                </c:pt>
                <c:pt idx="2">
                  <c:v>9</c:v>
                </c:pt>
                <c:pt idx="3">
                  <c:v>7</c:v>
                </c:pt>
                <c:pt idx="4">
                  <c:v>3</c:v>
                </c:pt>
                <c:pt idx="5">
                  <c:v>8</c:v>
                </c:pt>
                <c:pt idx="6">
                  <c:v>6</c:v>
                </c:pt>
                <c:pt idx="7">
                  <c:v>16</c:v>
                </c:pt>
                <c:pt idx="8">
                  <c:v>2</c:v>
                </c:pt>
                <c:pt idx="9">
                  <c:v>1</c:v>
                </c:pt>
                <c:pt idx="10" formatCode="#,##0">
                  <c:v>4</c:v>
                </c:pt>
                <c:pt idx="11">
                  <c:v>5</c:v>
                </c:pt>
                <c:pt idx="12">
                  <c:v>15</c:v>
                </c:pt>
                <c:pt idx="13">
                  <c:v>10</c:v>
                </c:pt>
                <c:pt idx="14">
                  <c:v>21</c:v>
                </c:pt>
                <c:pt idx="15">
                  <c:v>2</c:v>
                </c:pt>
                <c:pt idx="16">
                  <c:v>1</c:v>
                </c:pt>
                <c:pt idx="17">
                  <c:v>7</c:v>
                </c:pt>
                <c:pt idx="18">
                  <c:v>12</c:v>
                </c:pt>
                <c:pt idx="19">
                  <c:v>20</c:v>
                </c:pt>
                <c:pt idx="20">
                  <c:v>14</c:v>
                </c:pt>
                <c:pt idx="21">
                  <c:v>5</c:v>
                </c:pt>
              </c:numCache>
            </c:numRef>
          </c:val>
        </c:ser>
        <c:ser>
          <c:idx val="2"/>
          <c:order val="2"/>
          <c:tx>
            <c:strRef>
              <c:f>'Total Sex Offenses Data'!$E$2</c:f>
              <c:strCache>
                <c:ptCount val="1"/>
                <c:pt idx="0">
                  <c:v>2011 Reported Total Sex Offenses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'Total Sex Offenses Data'!$B$3:$B$24</c:f>
              <c:strCache>
                <c:ptCount val="22"/>
                <c:pt idx="0">
                  <c:v>Princeton University</c:v>
                </c:pt>
                <c:pt idx="1">
                  <c:v>Harvard University *</c:v>
                </c:pt>
                <c:pt idx="2">
                  <c:v>University of Texas- El Paso</c:v>
                </c:pt>
                <c:pt idx="3">
                  <c:v>California State University- Sacramento</c:v>
                </c:pt>
                <c:pt idx="4">
                  <c:v>New Mexico State University</c:v>
                </c:pt>
                <c:pt idx="5">
                  <c:v>University of Tennessee</c:v>
                </c:pt>
                <c:pt idx="6">
                  <c:v>Utah State University</c:v>
                </c:pt>
                <c:pt idx="7">
                  <c:v>Northern Arizona University</c:v>
                </c:pt>
                <c:pt idx="8">
                  <c:v>University of Wisconsin-Milwaukee *</c:v>
                </c:pt>
                <c:pt idx="9">
                  <c:v>University of Nevada-Las Vegas</c:v>
                </c:pt>
                <c:pt idx="10">
                  <c:v>University of New Mexico</c:v>
                </c:pt>
                <c:pt idx="11">
                  <c:v>University of Kansas</c:v>
                </c:pt>
                <c:pt idx="12">
                  <c:v>University of Massachusetts</c:v>
                </c:pt>
                <c:pt idx="13">
                  <c:v>University of Pittsburgh</c:v>
                </c:pt>
                <c:pt idx="14">
                  <c:v>University of North Carolina</c:v>
                </c:pt>
                <c:pt idx="15">
                  <c:v>West Virginia University</c:v>
                </c:pt>
                <c:pt idx="16">
                  <c:v>University of Kentucky *</c:v>
                </c:pt>
                <c:pt idx="17">
                  <c:v>University of Colorado</c:v>
                </c:pt>
                <c:pt idx="18">
                  <c:v>University of California- San Diego *</c:v>
                </c:pt>
                <c:pt idx="19">
                  <c:v>University of Iowa</c:v>
                </c:pt>
                <c:pt idx="20">
                  <c:v>Colorado State University</c:v>
                </c:pt>
                <c:pt idx="21">
                  <c:v>Texas Tech University</c:v>
                </c:pt>
              </c:strCache>
            </c:strRef>
          </c:cat>
          <c:val>
            <c:numRef>
              <c:f>'Total Sex Offenses Data'!$E$3:$E$24</c:f>
              <c:numCache>
                <c:formatCode>General</c:formatCode>
                <c:ptCount val="22"/>
                <c:pt idx="0">
                  <c:v>20</c:v>
                </c:pt>
                <c:pt idx="1">
                  <c:v>26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22</c:v>
                </c:pt>
                <c:pt idx="8">
                  <c:v>5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13</c:v>
                </c:pt>
                <c:pt idx="13">
                  <c:v>4</c:v>
                </c:pt>
                <c:pt idx="14">
                  <c:v>12</c:v>
                </c:pt>
                <c:pt idx="15">
                  <c:v>4</c:v>
                </c:pt>
                <c:pt idx="16">
                  <c:v>5</c:v>
                </c:pt>
                <c:pt idx="17">
                  <c:v>9</c:v>
                </c:pt>
                <c:pt idx="18">
                  <c:v>6</c:v>
                </c:pt>
                <c:pt idx="19">
                  <c:v>11</c:v>
                </c:pt>
                <c:pt idx="20">
                  <c:v>5</c:v>
                </c:pt>
                <c:pt idx="2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2177536"/>
        <c:axId val="92179072"/>
      </c:barChart>
      <c:catAx>
        <c:axId val="9217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79072"/>
        <c:crosses val="autoZero"/>
        <c:auto val="1"/>
        <c:lblAlgn val="ctr"/>
        <c:lblOffset val="100"/>
        <c:noMultiLvlLbl val="0"/>
      </c:catAx>
      <c:valAx>
        <c:axId val="9217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7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'Similar Size Data'!$B$6:$B$18</c:f>
              <c:strCache>
                <c:ptCount val="13"/>
                <c:pt idx="0">
                  <c:v>California State University- Sacramento</c:v>
                </c:pt>
                <c:pt idx="1">
                  <c:v>New Mexico State University</c:v>
                </c:pt>
                <c:pt idx="2">
                  <c:v>University of Tennessee</c:v>
                </c:pt>
                <c:pt idx="3">
                  <c:v>Utah State University</c:v>
                </c:pt>
                <c:pt idx="4">
                  <c:v>Northern Arizona University</c:v>
                </c:pt>
                <c:pt idx="5">
                  <c:v>University of Wisconsin-Milwaukee *</c:v>
                </c:pt>
                <c:pt idx="6">
                  <c:v>University of Nevada-Las Vegas</c:v>
                </c:pt>
                <c:pt idx="7">
                  <c:v>University of New Mexico</c:v>
                </c:pt>
                <c:pt idx="8">
                  <c:v>University of Kansas</c:v>
                </c:pt>
                <c:pt idx="9">
                  <c:v>University of Massachusetts</c:v>
                </c:pt>
                <c:pt idx="10">
                  <c:v>University of Pittsburgh</c:v>
                </c:pt>
                <c:pt idx="11">
                  <c:v>University of North Carolina</c:v>
                </c:pt>
                <c:pt idx="12">
                  <c:v>West Virginia University</c:v>
                </c:pt>
              </c:strCache>
            </c:strRef>
          </c:cat>
          <c:val>
            <c:numRef>
              <c:f>'Similar Size Data'!$C$6:$C$18</c:f>
              <c:numCache>
                <c:formatCode>General</c:formatCode>
                <c:ptCount val="13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9</c:v>
                </c:pt>
                <c:pt idx="4">
                  <c:v>14</c:v>
                </c:pt>
                <c:pt idx="5">
                  <c:v>9</c:v>
                </c:pt>
                <c:pt idx="6">
                  <c:v>5</c:v>
                </c:pt>
                <c:pt idx="7" formatCode="#,##0">
                  <c:v>11</c:v>
                </c:pt>
                <c:pt idx="8">
                  <c:v>15</c:v>
                </c:pt>
                <c:pt idx="9">
                  <c:v>22</c:v>
                </c:pt>
                <c:pt idx="10">
                  <c:v>19</c:v>
                </c:pt>
                <c:pt idx="11">
                  <c:v>15</c:v>
                </c:pt>
                <c:pt idx="12">
                  <c:v>7</c:v>
                </c:pt>
              </c:numCache>
            </c:numRef>
          </c:val>
        </c:ser>
        <c:ser>
          <c:idx val="1"/>
          <c:order val="1"/>
          <c:spPr>
            <a:gradFill rotWithShape="1">
              <a:gsLst>
                <a:gs pos="0">
                  <a:schemeClr val="accent2">
                    <a:tint val="100000"/>
                    <a:shade val="100000"/>
                    <a:satMod val="130000"/>
                  </a:schemeClr>
                </a:gs>
                <a:gs pos="100000">
                  <a:schemeClr val="accent2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'Similar Size Data'!$B$6:$B$18</c:f>
              <c:strCache>
                <c:ptCount val="13"/>
                <c:pt idx="0">
                  <c:v>California State University- Sacramento</c:v>
                </c:pt>
                <c:pt idx="1">
                  <c:v>New Mexico State University</c:v>
                </c:pt>
                <c:pt idx="2">
                  <c:v>University of Tennessee</c:v>
                </c:pt>
                <c:pt idx="3">
                  <c:v>Utah State University</c:v>
                </c:pt>
                <c:pt idx="4">
                  <c:v>Northern Arizona University</c:v>
                </c:pt>
                <c:pt idx="5">
                  <c:v>University of Wisconsin-Milwaukee *</c:v>
                </c:pt>
                <c:pt idx="6">
                  <c:v>University of Nevada-Las Vegas</c:v>
                </c:pt>
                <c:pt idx="7">
                  <c:v>University of New Mexico</c:v>
                </c:pt>
                <c:pt idx="8">
                  <c:v>University of Kansas</c:v>
                </c:pt>
                <c:pt idx="9">
                  <c:v>University of Massachusetts</c:v>
                </c:pt>
                <c:pt idx="10">
                  <c:v>University of Pittsburgh</c:v>
                </c:pt>
                <c:pt idx="11">
                  <c:v>University of North Carolina</c:v>
                </c:pt>
                <c:pt idx="12">
                  <c:v>West Virginia University</c:v>
                </c:pt>
              </c:strCache>
            </c:strRef>
          </c:cat>
          <c:val>
            <c:numRef>
              <c:f>'Similar Size Data'!$D$6:$D$18</c:f>
              <c:numCache>
                <c:formatCode>General</c:formatCode>
                <c:ptCount val="13"/>
                <c:pt idx="0">
                  <c:v>7</c:v>
                </c:pt>
                <c:pt idx="1">
                  <c:v>3</c:v>
                </c:pt>
                <c:pt idx="2">
                  <c:v>8</c:v>
                </c:pt>
                <c:pt idx="3">
                  <c:v>6</c:v>
                </c:pt>
                <c:pt idx="4">
                  <c:v>16</c:v>
                </c:pt>
                <c:pt idx="5">
                  <c:v>2</c:v>
                </c:pt>
                <c:pt idx="6">
                  <c:v>1</c:v>
                </c:pt>
                <c:pt idx="7" formatCode="#,##0">
                  <c:v>4</c:v>
                </c:pt>
                <c:pt idx="8">
                  <c:v>5</c:v>
                </c:pt>
                <c:pt idx="9">
                  <c:v>15</c:v>
                </c:pt>
                <c:pt idx="10">
                  <c:v>10</c:v>
                </c:pt>
                <c:pt idx="11">
                  <c:v>21</c:v>
                </c:pt>
                <c:pt idx="12">
                  <c:v>2</c:v>
                </c:pt>
              </c:numCache>
            </c:numRef>
          </c:val>
        </c:ser>
        <c:ser>
          <c:idx val="2"/>
          <c:order val="2"/>
          <c:spPr>
            <a:gradFill rotWithShape="1">
              <a:gsLst>
                <a:gs pos="0">
                  <a:schemeClr val="accent3"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'Similar Size Data'!$B$6:$B$18</c:f>
              <c:strCache>
                <c:ptCount val="13"/>
                <c:pt idx="0">
                  <c:v>California State University- Sacramento</c:v>
                </c:pt>
                <c:pt idx="1">
                  <c:v>New Mexico State University</c:v>
                </c:pt>
                <c:pt idx="2">
                  <c:v>University of Tennessee</c:v>
                </c:pt>
                <c:pt idx="3">
                  <c:v>Utah State University</c:v>
                </c:pt>
                <c:pt idx="4">
                  <c:v>Northern Arizona University</c:v>
                </c:pt>
                <c:pt idx="5">
                  <c:v>University of Wisconsin-Milwaukee *</c:v>
                </c:pt>
                <c:pt idx="6">
                  <c:v>University of Nevada-Las Vegas</c:v>
                </c:pt>
                <c:pt idx="7">
                  <c:v>University of New Mexico</c:v>
                </c:pt>
                <c:pt idx="8">
                  <c:v>University of Kansas</c:v>
                </c:pt>
                <c:pt idx="9">
                  <c:v>University of Massachusetts</c:v>
                </c:pt>
                <c:pt idx="10">
                  <c:v>University of Pittsburgh</c:v>
                </c:pt>
                <c:pt idx="11">
                  <c:v>University of North Carolina</c:v>
                </c:pt>
                <c:pt idx="12">
                  <c:v>West Virginia University</c:v>
                </c:pt>
              </c:strCache>
            </c:strRef>
          </c:cat>
          <c:val>
            <c:numRef>
              <c:f>'Similar Size Data'!$E$6:$E$18</c:f>
              <c:numCache>
                <c:formatCode>General</c:formatCode>
                <c:ptCount val="13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22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13</c:v>
                </c:pt>
                <c:pt idx="10">
                  <c:v>4</c:v>
                </c:pt>
                <c:pt idx="11">
                  <c:v>12</c:v>
                </c:pt>
                <c:pt idx="1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2437248"/>
        <c:axId val="102438784"/>
      </c:barChart>
      <c:catAx>
        <c:axId val="1024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38784"/>
        <c:crosses val="autoZero"/>
        <c:auto val="1"/>
        <c:lblAlgn val="ctr"/>
        <c:lblOffset val="100"/>
        <c:noMultiLvlLbl val="0"/>
      </c:catAx>
      <c:valAx>
        <c:axId val="10243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3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'Location Totals Data'!$B$4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multiLvlStrRef>
              <c:f>'Location Totals Data'!$C$2:$N$3</c:f>
              <c:multiLvlStrCache>
                <c:ptCount val="12"/>
                <c:lvl>
                  <c:pt idx="0">
                    <c:v>On Campus</c:v>
                  </c:pt>
                  <c:pt idx="1">
                    <c:v>Housing</c:v>
                  </c:pt>
                  <c:pt idx="2">
                    <c:v>Non- campus</c:v>
                  </c:pt>
                  <c:pt idx="3">
                    <c:v>Public</c:v>
                  </c:pt>
                  <c:pt idx="4">
                    <c:v>On Campus</c:v>
                  </c:pt>
                  <c:pt idx="5">
                    <c:v>Housing</c:v>
                  </c:pt>
                  <c:pt idx="6">
                    <c:v>Non- campus</c:v>
                  </c:pt>
                  <c:pt idx="7">
                    <c:v>Public</c:v>
                  </c:pt>
                  <c:pt idx="8">
                    <c:v>On Campus</c:v>
                  </c:pt>
                  <c:pt idx="9">
                    <c:v>Housing</c:v>
                  </c:pt>
                  <c:pt idx="10">
                    <c:v>Non- campus</c:v>
                  </c:pt>
                  <c:pt idx="11">
                    <c:v>Public</c:v>
                  </c:pt>
                </c:lvl>
                <c:lvl>
                  <c:pt idx="0">
                    <c:v>2013 Sex Offenses</c:v>
                  </c:pt>
                  <c:pt idx="4">
                    <c:v>2012 Sex Offenses</c:v>
                  </c:pt>
                  <c:pt idx="8">
                    <c:v>2011 Sex Offenses</c:v>
                  </c:pt>
                </c:lvl>
              </c:multiLvlStrCache>
            </c:multiLvlStrRef>
          </c:cat>
          <c:val>
            <c:numRef>
              <c:f>'Location Totals Data'!$C$4:$N$4</c:f>
              <c:numCache>
                <c:formatCode>General</c:formatCode>
                <c:ptCount val="12"/>
                <c:pt idx="0">
                  <c:v>249</c:v>
                </c:pt>
                <c:pt idx="1">
                  <c:v>193</c:v>
                </c:pt>
                <c:pt idx="2">
                  <c:v>24</c:v>
                </c:pt>
                <c:pt idx="3">
                  <c:v>13</c:v>
                </c:pt>
                <c:pt idx="4">
                  <c:v>201</c:v>
                </c:pt>
                <c:pt idx="5">
                  <c:v>146</c:v>
                </c:pt>
                <c:pt idx="6">
                  <c:v>15</c:v>
                </c:pt>
                <c:pt idx="7">
                  <c:v>17</c:v>
                </c:pt>
                <c:pt idx="8">
                  <c:v>139</c:v>
                </c:pt>
                <c:pt idx="9">
                  <c:v>107</c:v>
                </c:pt>
                <c:pt idx="10">
                  <c:v>18</c:v>
                </c:pt>
                <c:pt idx="1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1654528"/>
        <c:axId val="101656064"/>
      </c:barChart>
      <c:catAx>
        <c:axId val="10165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56064"/>
        <c:crosses val="autoZero"/>
        <c:auto val="1"/>
        <c:lblAlgn val="ctr"/>
        <c:lblOffset val="100"/>
        <c:noMultiLvlLbl val="0"/>
      </c:catAx>
      <c:valAx>
        <c:axId val="10165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5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'Location (UNM) Data'!$B$4</c:f>
              <c:strCache>
                <c:ptCount val="1"/>
                <c:pt idx="0">
                  <c:v>University of New Mexico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invertIfNegative val="0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invertIfNegative val="0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invertIfNegative val="0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invertIfNegative val="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cat>
            <c:multiLvlStrRef>
              <c:f>'Location (UNM) Data'!$C$2:$N$3</c:f>
              <c:multiLvlStrCache>
                <c:ptCount val="12"/>
                <c:lvl>
                  <c:pt idx="0">
                    <c:v>On Campus</c:v>
                  </c:pt>
                  <c:pt idx="1">
                    <c:v>Housing</c:v>
                  </c:pt>
                  <c:pt idx="2">
                    <c:v>Non- campus</c:v>
                  </c:pt>
                  <c:pt idx="3">
                    <c:v>Public</c:v>
                  </c:pt>
                  <c:pt idx="4">
                    <c:v>On Campus</c:v>
                  </c:pt>
                  <c:pt idx="5">
                    <c:v>Housing</c:v>
                  </c:pt>
                  <c:pt idx="6">
                    <c:v>Non- campus</c:v>
                  </c:pt>
                  <c:pt idx="7">
                    <c:v>Public</c:v>
                  </c:pt>
                  <c:pt idx="8">
                    <c:v>On Campus</c:v>
                  </c:pt>
                  <c:pt idx="9">
                    <c:v>Housing</c:v>
                  </c:pt>
                  <c:pt idx="10">
                    <c:v>Non- campus</c:v>
                  </c:pt>
                  <c:pt idx="11">
                    <c:v>Public</c:v>
                  </c:pt>
                </c:lvl>
                <c:lvl>
                  <c:pt idx="0">
                    <c:v>2013 Sex Offenses</c:v>
                  </c:pt>
                  <c:pt idx="4">
                    <c:v>2012 Sex Offenses</c:v>
                  </c:pt>
                  <c:pt idx="8">
                    <c:v>2011 Sex Offenses</c:v>
                  </c:pt>
                </c:lvl>
              </c:multiLvlStrCache>
            </c:multiLvlStrRef>
          </c:cat>
          <c:val>
            <c:numRef>
              <c:f>'Location (UNM) Data'!$C$4:$N$4</c:f>
              <c:numCache>
                <c:formatCode>General</c:formatCode>
                <c:ptCount val="12"/>
                <c:pt idx="0" formatCode="#,##0">
                  <c:v>11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 formatCode="#,##0">
                  <c:v>4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 formatCode="#,##0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1714176"/>
        <c:axId val="101720064"/>
      </c:barChart>
      <c:catAx>
        <c:axId val="1017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20064"/>
        <c:crosses val="autoZero"/>
        <c:auto val="1"/>
        <c:lblAlgn val="ctr"/>
        <c:lblOffset val="100"/>
        <c:noMultiLvlLbl val="0"/>
      </c:catAx>
      <c:valAx>
        <c:axId val="10172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1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0.48044</cdr:x>
      <cdr:y>0.12619</cdr:y>
    </cdr:from>
    <cdr:to>
      <cdr:x>0.52594</cdr:x>
      <cdr:y>0.59659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5386374" y="549275"/>
          <a:ext cx="510116" cy="20474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0.47758</cdr:x>
      <cdr:y>0.04416</cdr:y>
    </cdr:from>
    <cdr:to>
      <cdr:x>0.52712</cdr:x>
      <cdr:y>0.09879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54332" y="192231"/>
          <a:ext cx="555410" cy="2377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>
              <a:solidFill>
                <a:schemeClr val="tx1"/>
              </a:solidFill>
            </a:rPr>
            <a:t>UNM</a:t>
          </a:r>
          <a:endParaRPr lang="en-US" sz="1100" b="1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4" y="0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3FE2C98-4DE9-4F8A-BAB8-F60137BE3BE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46119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4" y="6746119"/>
            <a:ext cx="4068339" cy="3551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63B7EED-BE81-42CC-91A9-35E2A8106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50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098555"/>
            <a:ext cx="9448800" cy="1825096"/>
          </a:xfrm>
        </p:spPr>
        <p:txBody>
          <a:bodyPr/>
          <a:lstStyle/>
          <a:p>
            <a:r>
              <a:rPr lang="en-US" dirty="0" smtClean="0"/>
              <a:t>PILGRIM &amp; ASSOCIATES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2923651"/>
            <a:ext cx="9448800" cy="261989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KEY FINDINGS &amp; RECOMMENDATIONS </a:t>
            </a:r>
          </a:p>
          <a:p>
            <a:r>
              <a:rPr lang="en-US" sz="2800" dirty="0" smtClean="0"/>
              <a:t>UNIVERSITY OF NEW MEXICO CLIMATE ASSESSMENT ON SEXUAL VIOLENCE</a:t>
            </a:r>
          </a:p>
          <a:p>
            <a:r>
              <a:rPr lang="en-US" sz="2800" dirty="0" smtClean="0"/>
              <a:t>IN STUDENT HOUSING &amp; ATHLETICS PROGRAMS</a:t>
            </a:r>
          </a:p>
          <a:p>
            <a:r>
              <a:rPr lang="en-US" sz="2800" dirty="0" smtClean="0"/>
              <a:t>FALL ‘2014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690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Mandate from president </a:t>
            </a:r>
            <a:br>
              <a:rPr lang="en-US" sz="3600" dirty="0" smtClean="0"/>
            </a:br>
            <a:r>
              <a:rPr lang="en-US" sz="3600" dirty="0" smtClean="0"/>
              <a:t>frank was clear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334" y="2057401"/>
            <a:ext cx="10820400" cy="4299858"/>
          </a:xfrm>
        </p:spPr>
        <p:txBody>
          <a:bodyPr>
            <a:noAutofit/>
          </a:bodyPr>
          <a:lstStyle/>
          <a:p>
            <a:pPr marL="395288" indent="-395288"/>
            <a:r>
              <a:rPr lang="en-US" sz="3200" dirty="0" smtClean="0"/>
              <a:t>Find out what climate and attitudes about sexual violence at UNM are in housing and athletics</a:t>
            </a:r>
          </a:p>
          <a:p>
            <a:pPr marL="395288" indent="-395288"/>
            <a:endParaRPr lang="en-US" sz="800" dirty="0" smtClean="0"/>
          </a:p>
          <a:p>
            <a:pPr marL="395288" indent="-395288"/>
            <a:r>
              <a:rPr lang="en-US" sz="3200" dirty="0" smtClean="0"/>
              <a:t>Tell UNM if we are doing something wrong or have a problem that needs fixing</a:t>
            </a:r>
          </a:p>
          <a:p>
            <a:pPr marL="395288" indent="-395288"/>
            <a:endParaRPr lang="en-US" sz="800" dirty="0" smtClean="0"/>
          </a:p>
          <a:p>
            <a:pPr marL="395288" indent="-395288"/>
            <a:r>
              <a:rPr lang="en-US" sz="3200" dirty="0" smtClean="0"/>
              <a:t>Tell UNM what we are doing well</a:t>
            </a:r>
          </a:p>
          <a:p>
            <a:pPr marL="395288" indent="-395288"/>
            <a:endParaRPr lang="en-US" sz="800" dirty="0" smtClean="0"/>
          </a:p>
          <a:p>
            <a:pPr marL="395288" indent="-395288"/>
            <a:r>
              <a:rPr lang="en-US" sz="3200" dirty="0" smtClean="0"/>
              <a:t>Make any suggestions for improvement you believe are warranted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765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0239" y="1068750"/>
            <a:ext cx="10127974" cy="2079172"/>
          </a:xfrm>
        </p:spPr>
        <p:txBody>
          <a:bodyPr>
            <a:noAutofit/>
          </a:bodyPr>
          <a:lstStyle/>
          <a:p>
            <a:r>
              <a:rPr lang="en-US" sz="3600" dirty="0" smtClean="0"/>
              <a:t>Engagement consistent with best practice to have independent objective entity perform climate assessment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461657"/>
            <a:ext cx="10820400" cy="2757027"/>
          </a:xfrm>
        </p:spPr>
        <p:txBody>
          <a:bodyPr/>
          <a:lstStyle/>
          <a:p>
            <a:pPr marL="395288" indent="0"/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3600" dirty="0" smtClean="0"/>
              <a:t>KEY BENEFIT</a:t>
            </a:r>
          </a:p>
          <a:p>
            <a:pPr marL="395288" indent="0">
              <a:buNone/>
            </a:pPr>
            <a:endParaRPr lang="en-US" sz="800" dirty="0"/>
          </a:p>
          <a:p>
            <a:pPr marL="682625" lvl="1" indent="0">
              <a:buNone/>
            </a:pPr>
            <a:r>
              <a:rPr lang="en-US" sz="3600" dirty="0" smtClean="0"/>
              <a:t>Interview subjects honest and forthcoming with their viewpoints with objective 3</a:t>
            </a:r>
            <a:r>
              <a:rPr lang="en-US" sz="3600" baseline="30000" dirty="0" smtClean="0"/>
              <a:t>rd</a:t>
            </a:r>
            <a:r>
              <a:rPr lang="en-US" sz="3600" dirty="0" smtClean="0"/>
              <a:t> party.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911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631" y="1707874"/>
            <a:ext cx="4993585" cy="1600200"/>
          </a:xfrm>
        </p:spPr>
        <p:txBody>
          <a:bodyPr>
            <a:normAutofit/>
          </a:bodyPr>
          <a:lstStyle/>
          <a:p>
            <a:r>
              <a:rPr lang="en-US" sz="3800" dirty="0" smtClean="0"/>
              <a:t>P&amp;A INDEPENDENT &amp; OBJECTIVE</a:t>
            </a:r>
            <a:endParaRPr lang="en-US" sz="3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631" y="3589802"/>
            <a:ext cx="5772150" cy="2288721"/>
          </a:xfrm>
        </p:spPr>
        <p:txBody>
          <a:bodyPr>
            <a:normAutofit/>
          </a:bodyPr>
          <a:lstStyle/>
          <a:p>
            <a:r>
              <a:rPr lang="en-US" sz="3800" dirty="0" smtClean="0"/>
              <a:t>No stake in a particular outcome and no preconceived opinions.</a:t>
            </a:r>
          </a:p>
          <a:p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362" y="3104340"/>
            <a:ext cx="4896231" cy="325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04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400" dirty="0" smtClean="0"/>
              <a:t>One-on-one interviews</a:t>
            </a:r>
          </a:p>
          <a:p>
            <a:pPr marL="457200" lvl="1" indent="0">
              <a:buNone/>
            </a:pPr>
            <a:endParaRPr lang="en-US" sz="3400" dirty="0" smtClean="0"/>
          </a:p>
          <a:p>
            <a:pPr lvl="1"/>
            <a:r>
              <a:rPr lang="en-US" sz="3600" dirty="0" smtClean="0"/>
              <a:t>Focus group meetings</a:t>
            </a:r>
          </a:p>
          <a:p>
            <a:pPr marL="457200" lvl="1" indent="0">
              <a:buNone/>
            </a:pPr>
            <a:endParaRPr lang="en-US" sz="3600" dirty="0" smtClean="0"/>
          </a:p>
          <a:p>
            <a:pPr lvl="1"/>
            <a:r>
              <a:rPr lang="en-US" sz="3600" dirty="0" smtClean="0"/>
              <a:t>Online survey</a:t>
            </a:r>
          </a:p>
        </p:txBody>
      </p:sp>
    </p:spTree>
    <p:extLst>
      <p:ext uri="{BB962C8B-B14F-4D97-AF65-F5344CB8AC3E}">
        <p14:creationId xmlns:p14="http://schemas.microsoft.com/office/powerpoint/2010/main" val="348480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/>
              <a:t>KEY FINDINGS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638300"/>
            <a:ext cx="10953750" cy="4580385"/>
          </a:xfrm>
        </p:spPr>
        <p:txBody>
          <a:bodyPr>
            <a:normAutofit/>
          </a:bodyPr>
          <a:lstStyle/>
          <a:p>
            <a:pPr marL="395288" indent="-395288"/>
            <a:r>
              <a:rPr lang="en-US" sz="3800" dirty="0"/>
              <a:t>Aware UNM making a commitment to education and prevention </a:t>
            </a:r>
            <a:r>
              <a:rPr lang="en-US" sz="3800" dirty="0" smtClean="0"/>
              <a:t>programs</a:t>
            </a:r>
          </a:p>
          <a:p>
            <a:pPr marL="395288" indent="-395288"/>
            <a:endParaRPr lang="en-US" sz="800" dirty="0"/>
          </a:p>
          <a:p>
            <a:pPr marL="395288" indent="-395288"/>
            <a:r>
              <a:rPr lang="en-US" sz="3800" dirty="0"/>
              <a:t>Aware of the risks associated with sexual </a:t>
            </a:r>
            <a:r>
              <a:rPr lang="en-US" sz="3800" dirty="0" smtClean="0"/>
              <a:t>violence</a:t>
            </a:r>
          </a:p>
          <a:p>
            <a:pPr marL="395288" indent="-395288"/>
            <a:endParaRPr lang="en-US" sz="800" dirty="0"/>
          </a:p>
          <a:p>
            <a:pPr marL="395288" indent="-395288"/>
            <a:r>
              <a:rPr lang="en-US" sz="3800" dirty="0"/>
              <a:t>Most feel </a:t>
            </a:r>
            <a:r>
              <a:rPr lang="en-US" sz="3800" dirty="0" smtClean="0"/>
              <a:t>safe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en-US" sz="9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2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5288" indent="-395288"/>
            <a:r>
              <a:rPr lang="en-US" sz="3800" dirty="0"/>
              <a:t>Exceptions to feeling safe related to time of day and geography</a:t>
            </a:r>
          </a:p>
          <a:p>
            <a:pPr marL="395288" indent="-395288"/>
            <a:endParaRPr lang="en-US" sz="3800" dirty="0"/>
          </a:p>
          <a:p>
            <a:pPr marL="395288" indent="-395288"/>
            <a:r>
              <a:rPr lang="en-US" sz="3800" dirty="0"/>
              <a:t>Limited interactions with and understanding of UNM policies and procedures</a:t>
            </a:r>
          </a:p>
        </p:txBody>
      </p:sp>
    </p:spTree>
    <p:extLst>
      <p:ext uri="{BB962C8B-B14F-4D97-AF65-F5344CB8AC3E}">
        <p14:creationId xmlns:p14="http://schemas.microsoft.com/office/powerpoint/2010/main" val="292977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POLICIES &amp; PROCEDURES ON SEXUAL VIOLENCE REQUIRE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287"/>
            <a:ext cx="11029950" cy="4223697"/>
          </a:xfrm>
        </p:spPr>
        <p:txBody>
          <a:bodyPr>
            <a:normAutofit fontScale="92500" lnSpcReduction="20000"/>
          </a:bodyPr>
          <a:lstStyle/>
          <a:p>
            <a:pPr marL="395288" indent="-395288"/>
            <a:r>
              <a:rPr lang="en-US" sz="4100" dirty="0"/>
              <a:t>Clear statement on zero tolerance for sexual </a:t>
            </a:r>
            <a:r>
              <a:rPr lang="en-US" sz="4100" dirty="0" smtClean="0"/>
              <a:t>violence</a:t>
            </a:r>
          </a:p>
          <a:p>
            <a:pPr marL="395288" indent="-395288"/>
            <a:endParaRPr lang="en-US" sz="900" dirty="0"/>
          </a:p>
          <a:p>
            <a:pPr marL="395288" indent="-395288"/>
            <a:r>
              <a:rPr lang="en-US" sz="4100" dirty="0"/>
              <a:t>Fewer and more streamlined policies and procedures for reporting and handling </a:t>
            </a:r>
            <a:r>
              <a:rPr lang="en-US" sz="4100" dirty="0" smtClean="0"/>
              <a:t>incidents</a:t>
            </a:r>
          </a:p>
          <a:p>
            <a:pPr marL="395288" indent="-395288"/>
            <a:endParaRPr lang="en-US" sz="900" dirty="0"/>
          </a:p>
          <a:p>
            <a:pPr marL="395288" indent="-395288"/>
            <a:r>
              <a:rPr lang="en-US" sz="4100" dirty="0"/>
              <a:t>Expanded and more meaningful education and training of entire UNM constituency groups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0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POLICIES &amp; PROCEDURES ON SEXUAL VIOLENCE REQUIRE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5288" indent="-395288"/>
            <a:r>
              <a:rPr lang="en-US" sz="3800" dirty="0"/>
              <a:t>Emphasis on staff training on obligation to </a:t>
            </a:r>
            <a:r>
              <a:rPr lang="en-US" sz="3800" dirty="0" smtClean="0"/>
              <a:t>report</a:t>
            </a:r>
          </a:p>
          <a:p>
            <a:pPr marL="395288" indent="-395288"/>
            <a:endParaRPr lang="en-US" sz="800" dirty="0"/>
          </a:p>
          <a:p>
            <a:pPr marL="395288" indent="-395288"/>
            <a:r>
              <a:rPr lang="en-US" sz="3800" dirty="0"/>
              <a:t>Enhanced equal and balanced treatment of alleged victim and alleged </a:t>
            </a:r>
            <a:r>
              <a:rPr lang="en-US" sz="3800" dirty="0" smtClean="0"/>
              <a:t>perpetrator</a:t>
            </a:r>
          </a:p>
          <a:p>
            <a:pPr marL="395288" indent="-395288"/>
            <a:endParaRPr lang="en-US" sz="900" dirty="0"/>
          </a:p>
          <a:p>
            <a:pPr marL="395288" indent="-395288"/>
            <a:r>
              <a:rPr lang="en-US" sz="3800" dirty="0"/>
              <a:t>Expanded Clery Act reporting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1200150"/>
            <a:ext cx="6873240" cy="1600200"/>
          </a:xfrm>
        </p:spPr>
        <p:txBody>
          <a:bodyPr>
            <a:normAutofit/>
          </a:bodyPr>
          <a:lstStyle/>
          <a:p>
            <a:r>
              <a:rPr lang="en-US" sz="3600" dirty="0"/>
              <a:t>POLICIES &amp; PROCEDURES ON SEXUAL VIOLENCE REQUIRE IMPROVEMENT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514350" y="3124199"/>
            <a:ext cx="7044690" cy="3314701"/>
          </a:xfrm>
        </p:spPr>
        <p:txBody>
          <a:bodyPr>
            <a:normAutofit lnSpcReduction="10000"/>
          </a:bodyPr>
          <a:lstStyle/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3600" dirty="0"/>
              <a:t>Confusion and misunderstanding of where to report </a:t>
            </a:r>
          </a:p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3600" dirty="0"/>
              <a:t>Focus of preventive education and training primarily with staff and student athletes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" r="926"/>
          <a:stretch>
            <a:fillRect/>
          </a:stretch>
        </p:blipFill>
        <p:spPr bwMode="auto">
          <a:xfrm>
            <a:off x="7861238" y="979841"/>
            <a:ext cx="3644962" cy="5467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588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University of new Mexico's REPORTED sexual assault FIGURES INDICATE AN INCIDENT  PREVALANCE EQUAL TO OR less  than other similarly-sized universities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6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 by ‘2014 enrollment size (ascending)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160796"/>
              </p:ext>
            </p:extLst>
          </p:nvPr>
        </p:nvGraphicFramePr>
        <p:xfrm>
          <a:off x="516835" y="2193925"/>
          <a:ext cx="11211339" cy="4352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136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419821"/>
            <a:ext cx="8610600" cy="1293028"/>
          </a:xfrm>
        </p:spPr>
        <p:txBody>
          <a:bodyPr/>
          <a:lstStyle/>
          <a:p>
            <a:r>
              <a:rPr lang="en-US" dirty="0"/>
              <a:t>Total Sex Offenses </a:t>
            </a:r>
            <a:r>
              <a:rPr lang="en-US" dirty="0" smtClean="0"/>
              <a:t>by year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4842612"/>
              </p:ext>
            </p:extLst>
          </p:nvPr>
        </p:nvGraphicFramePr>
        <p:xfrm>
          <a:off x="410817" y="1712849"/>
          <a:ext cx="11317357" cy="4754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5839452" y="2387840"/>
            <a:ext cx="510116" cy="20474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TextBox 2"/>
          <p:cNvSpPr txBox="1"/>
          <p:nvPr/>
        </p:nvSpPr>
        <p:spPr>
          <a:xfrm>
            <a:off x="5807410" y="2030796"/>
            <a:ext cx="555410" cy="23777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tx1"/>
                </a:solidFill>
              </a:rPr>
              <a:t>UNM</a:t>
            </a:r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sex offenses by year (similar size)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649216"/>
              </p:ext>
            </p:extLst>
          </p:nvPr>
        </p:nvGraphicFramePr>
        <p:xfrm>
          <a:off x="530087" y="1855304"/>
          <a:ext cx="11211339" cy="465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7091309" y="2414445"/>
            <a:ext cx="648434" cy="204747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extBox 2"/>
          <p:cNvSpPr txBox="1"/>
          <p:nvPr/>
        </p:nvSpPr>
        <p:spPr>
          <a:xfrm>
            <a:off x="7137821" y="2117036"/>
            <a:ext cx="555410" cy="23777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b="1" dirty="0" smtClean="0">
                <a:solidFill>
                  <a:schemeClr val="tx1"/>
                </a:solidFill>
              </a:rPr>
              <a:t>UNM</a:t>
            </a:r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0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sex offenses by location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838087"/>
              </p:ext>
            </p:extLst>
          </p:nvPr>
        </p:nvGraphicFramePr>
        <p:xfrm>
          <a:off x="490330" y="2193925"/>
          <a:ext cx="11251096" cy="429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080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 offenses by location (University of new Mexico)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9487397"/>
              </p:ext>
            </p:extLst>
          </p:nvPr>
        </p:nvGraphicFramePr>
        <p:xfrm>
          <a:off x="397565" y="2193925"/>
          <a:ext cx="11383618" cy="423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434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514600" y="900113"/>
            <a:ext cx="8610600" cy="1293812"/>
          </a:xfrm>
        </p:spPr>
        <p:txBody>
          <a:bodyPr/>
          <a:lstStyle/>
          <a:p>
            <a:r>
              <a:rPr lang="en-US" dirty="0" smtClean="0"/>
              <a:t>Key additional recommendations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4294967295"/>
          </p:nvPr>
        </p:nvSpPr>
        <p:spPr>
          <a:xfrm>
            <a:off x="0" y="2193925"/>
            <a:ext cx="10820400" cy="4024313"/>
          </a:xfrm>
        </p:spPr>
        <p:txBody>
          <a:bodyPr/>
          <a:lstStyle/>
          <a:p>
            <a:pPr lvl="0"/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68829" y="2690336"/>
            <a:ext cx="102325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3600" dirty="0"/>
              <a:t>Simplify policies and procedures to make user-friendly, plain English and easily accessible </a:t>
            </a:r>
          </a:p>
          <a:p>
            <a:pPr marL="395288" indent="-395288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3600" dirty="0"/>
              <a:t>Improve security environment </a:t>
            </a:r>
          </a:p>
        </p:txBody>
      </p:sp>
    </p:spTree>
    <p:extLst>
      <p:ext uri="{BB962C8B-B14F-4D97-AF65-F5344CB8AC3E}">
        <p14:creationId xmlns:p14="http://schemas.microsoft.com/office/powerpoint/2010/main" val="7739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Key additional </a:t>
            </a:r>
            <a:r>
              <a:rPr lang="en-US" sz="3800" dirty="0" smtClean="0"/>
              <a:t>recommendations…</a:t>
            </a:r>
            <a:endParaRPr lang="en-US" sz="38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476250" y="3437384"/>
            <a:ext cx="7082790" cy="3094485"/>
          </a:xfrm>
        </p:spPr>
        <p:txBody>
          <a:bodyPr/>
          <a:lstStyle/>
          <a:p>
            <a:pPr marL="395288" indent="-395288">
              <a:buFont typeface="Arial" panose="020B0604020202020204" pitchFamily="34" charset="0"/>
              <a:buChar char="•"/>
            </a:pPr>
            <a:r>
              <a:rPr lang="en-US" sz="3600" dirty="0"/>
              <a:t>Ensure procedures </a:t>
            </a:r>
            <a:r>
              <a:rPr lang="en-US" sz="3600" dirty="0" smtClean="0"/>
              <a:t>are fair </a:t>
            </a:r>
            <a:r>
              <a:rPr lang="en-US" sz="3600" dirty="0"/>
              <a:t>and alleged victim and alleged perpetrator have equal opportunity to enjoy the benefits of their education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7" r="27807"/>
          <a:stretch>
            <a:fillRect/>
          </a:stretch>
        </p:blipFill>
        <p:spPr bwMode="auto">
          <a:xfrm>
            <a:off x="7861238" y="922691"/>
            <a:ext cx="3644962" cy="5467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1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500" y="990600"/>
            <a:ext cx="6873240" cy="1600200"/>
          </a:xfrm>
        </p:spPr>
        <p:txBody>
          <a:bodyPr>
            <a:normAutofit/>
          </a:bodyPr>
          <a:lstStyle/>
          <a:p>
            <a:r>
              <a:rPr lang="en-US" sz="3800" dirty="0"/>
              <a:t>Key additional </a:t>
            </a:r>
            <a:r>
              <a:rPr lang="en-US" sz="3800" dirty="0" smtClean="0"/>
              <a:t>recommendations . . .</a:t>
            </a:r>
            <a:endParaRPr lang="en-US" sz="3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49" y="2590800"/>
            <a:ext cx="7899342" cy="3869209"/>
          </a:xfrm>
        </p:spPr>
        <p:txBody>
          <a:bodyPr>
            <a:normAutofit fontScale="40000" lnSpcReduction="20000"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395288" lvl="0" indent="-395288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7000" dirty="0" smtClean="0"/>
              <a:t>Make </a:t>
            </a:r>
            <a:r>
              <a:rPr lang="en-US" sz="7000" dirty="0"/>
              <a:t>UNMPD/security initiatives more visible and effective with preventive measure</a:t>
            </a:r>
            <a:r>
              <a:rPr lang="en-US" sz="7000" dirty="0" smtClean="0"/>
              <a:t>.</a:t>
            </a:r>
          </a:p>
          <a:p>
            <a:pPr marL="395288" lvl="0" indent="-395288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7000" dirty="0"/>
          </a:p>
          <a:p>
            <a:pPr marL="395288" lvl="0" indent="-395288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7000" dirty="0"/>
              <a:t>Embrace </a:t>
            </a:r>
            <a:r>
              <a:rPr lang="en-US" sz="7000" b="1" dirty="0"/>
              <a:t>challenge</a:t>
            </a:r>
            <a:r>
              <a:rPr lang="en-US" sz="7000" dirty="0"/>
              <a:t> of a public institution with a predominately commuter campus social culture </a:t>
            </a:r>
            <a:r>
              <a:rPr lang="en-US" sz="7000" b="1" dirty="0"/>
              <a:t>safeguarding student off campus</a:t>
            </a:r>
            <a:endParaRPr lang="en-US" sz="7000" dirty="0"/>
          </a:p>
          <a:p>
            <a:endParaRPr lang="en-US" dirty="0"/>
          </a:p>
        </p:txBody>
      </p:sp>
      <p:pic>
        <p:nvPicPr>
          <p:cNvPr id="5" name="Picture Placeholder 4" descr="Portrait of a police officer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791" y="1302221"/>
            <a:ext cx="3438525" cy="5157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891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57500" y="459573"/>
            <a:ext cx="8610600" cy="1293028"/>
          </a:xfrm>
        </p:spPr>
        <p:txBody>
          <a:bodyPr/>
          <a:lstStyle/>
          <a:p>
            <a:r>
              <a:rPr lang="en-US" dirty="0"/>
              <a:t>Key additional recommendations . . 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4350" y="1924050"/>
            <a:ext cx="11239500" cy="4495800"/>
          </a:xfrm>
        </p:spPr>
        <p:txBody>
          <a:bodyPr>
            <a:normAutofit fontScale="92500" lnSpcReduction="10000"/>
          </a:bodyPr>
          <a:lstStyle/>
          <a:p>
            <a:pPr marL="395288" indent="-395288"/>
            <a:r>
              <a:rPr lang="en-US" sz="3900" dirty="0"/>
              <a:t>Intensify training’s emphasis on staff obligations to prevent and report incidents of sexual violence, and distinction between mandatory reporters and those who maintain information as confidential</a:t>
            </a:r>
            <a:r>
              <a:rPr lang="en-US" sz="3900" dirty="0" smtClean="0"/>
              <a:t>.</a:t>
            </a:r>
          </a:p>
          <a:p>
            <a:pPr marL="395288" indent="-395288"/>
            <a:endParaRPr lang="en-US" sz="3900" dirty="0"/>
          </a:p>
          <a:p>
            <a:pPr marL="395288" indent="-395288"/>
            <a:r>
              <a:rPr lang="en-US" sz="3900" dirty="0"/>
              <a:t>Seek to remove obstacles that prevent students, faculty or staff from reporting an incident of sexual violence.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1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23775"/>
            <a:ext cx="8610600" cy="1293028"/>
          </a:xfrm>
        </p:spPr>
        <p:txBody>
          <a:bodyPr/>
          <a:lstStyle/>
          <a:p>
            <a:r>
              <a:rPr lang="en-US" dirty="0"/>
              <a:t>Key additional </a:t>
            </a:r>
            <a:r>
              <a:rPr lang="en-US" dirty="0" smtClean="0"/>
              <a:t>recommendations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257" y="1696367"/>
            <a:ext cx="8267012" cy="1879346"/>
          </a:xfrm>
        </p:spPr>
        <p:txBody>
          <a:bodyPr>
            <a:normAutofit fontScale="77500" lnSpcReduction="20000"/>
          </a:bodyPr>
          <a:lstStyle/>
          <a:p>
            <a:pPr marL="395288" lvl="0" indent="-395288"/>
            <a:r>
              <a:rPr lang="en-US" sz="5100" b="1" dirty="0" smtClean="0"/>
              <a:t>Extend </a:t>
            </a:r>
            <a:r>
              <a:rPr lang="en-US" sz="5100" b="1" dirty="0"/>
              <a:t>social relationship/life </a:t>
            </a:r>
            <a:r>
              <a:rPr lang="en-US" sz="5100" b="1" dirty="0" smtClean="0"/>
              <a:t>skills education</a:t>
            </a:r>
            <a:r>
              <a:rPr lang="en-US" sz="5100" dirty="0" smtClean="0"/>
              <a:t>  programs </a:t>
            </a:r>
            <a:r>
              <a:rPr lang="en-US" sz="5100" dirty="0"/>
              <a:t>throughout </a:t>
            </a:r>
            <a:r>
              <a:rPr lang="en-US" sz="5100" dirty="0" smtClean="0"/>
              <a:t>students</a:t>
            </a:r>
            <a:r>
              <a:rPr lang="en-US" sz="5100" dirty="0"/>
              <a:t>’ entire </a:t>
            </a:r>
            <a:r>
              <a:rPr lang="en-US" sz="5100" dirty="0" smtClean="0"/>
              <a:t>  college experience</a:t>
            </a:r>
            <a:r>
              <a:rPr lang="en-US" sz="5100" dirty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5" name="Content Placeholder 4" descr="http://www.imagesource.com/Doc/IS0/Media/TR5/1/0/3/3/IS09977FW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051" y="2192190"/>
            <a:ext cx="2989692" cy="449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www.imagesource.com/Doc/IS0/Media/TR5/7/e/a/4/IS09AF48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54" y="4188413"/>
            <a:ext cx="3693115" cy="246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Business Vil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57" y="3867149"/>
            <a:ext cx="4234815" cy="281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additional recommendations . . 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POLICIES </a:t>
            </a:r>
            <a:r>
              <a:rPr lang="en-US" sz="4000" dirty="0"/>
              <a:t>&amp; PROCEDURES ON SEXUAL VIOLENCE </a:t>
            </a:r>
            <a:r>
              <a:rPr lang="en-US" sz="4000" dirty="0" smtClean="0"/>
              <a:t>REQUIRE </a:t>
            </a:r>
            <a:r>
              <a:rPr lang="en-US" sz="4000" dirty="0"/>
              <a:t>IMPROVEMENT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93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Stopping SEXUAL VIOLENCE IS AN ONGOING PROCESS . . . TO BE CONTINUED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359020" y="4189863"/>
            <a:ext cx="3357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Thank 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2742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338</TotalTime>
  <Words>510</Words>
  <Application>Microsoft Office PowerPoint</Application>
  <PresentationFormat>Custom</PresentationFormat>
  <Paragraphs>82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Vapor Trail</vt:lpstr>
      <vt:lpstr>PILGRIM &amp; ASSOCIATES</vt:lpstr>
      <vt:lpstr>Mandate from president  frank was clear</vt:lpstr>
      <vt:lpstr>Engagement consistent with best practice to have independent objective entity perform climate assessment</vt:lpstr>
      <vt:lpstr>P&amp;A INDEPENDENT &amp; OBJECTIVE</vt:lpstr>
      <vt:lpstr>METHODOLOGY</vt:lpstr>
      <vt:lpstr>KEY FINDINGS </vt:lpstr>
      <vt:lpstr>KEY FINDINGS</vt:lpstr>
      <vt:lpstr>POLICIES &amp; PROCEDURES ON SEXUAL VIOLENCE REQUIRE IMPROVEMENT</vt:lpstr>
      <vt:lpstr>POLICIES &amp; PROCEDURES ON SEXUAL VIOLENCE REQUIRE IMPROVEMENT</vt:lpstr>
      <vt:lpstr>POLICIES &amp; PROCEDURES ON SEXUAL VIOLENCE REQUIRE IMPROVEMENT</vt:lpstr>
      <vt:lpstr>University of new Mexico's REPORTED sexual assault FIGURES INDICATE AN INCIDENT  PREVALANCE EQUAL TO OR less  than other similarly-sized universities</vt:lpstr>
      <vt:lpstr>Institution by ‘2014 enrollment size (ascending)</vt:lpstr>
      <vt:lpstr>Total Sex Offenses by year</vt:lpstr>
      <vt:lpstr>Total sex offenses by year (similar size)</vt:lpstr>
      <vt:lpstr>Total sex offenses by location</vt:lpstr>
      <vt:lpstr>Sex offenses by location (University of new Mexico)</vt:lpstr>
      <vt:lpstr>Key additional recommendations</vt:lpstr>
      <vt:lpstr>Key additional recommendations…</vt:lpstr>
      <vt:lpstr>Key additional recommendations . . .</vt:lpstr>
      <vt:lpstr>Key additional recommendations . . .</vt:lpstr>
      <vt:lpstr>Key additional recommendations . . .</vt:lpstr>
      <vt:lpstr>Key additional recommendations . . .</vt:lpstr>
      <vt:lpstr>Stopping SEXUAL VIOLENCE IS AN ONGOING PROCESS . . . TO BE CONTINUED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PILGRIM &amp; ASSOCIATES</dc:title>
  <dc:creator>Desiree</dc:creator>
  <cp:lastModifiedBy>Dell</cp:lastModifiedBy>
  <cp:revision>34</cp:revision>
  <cp:lastPrinted>2015-01-20T15:30:42Z</cp:lastPrinted>
  <dcterms:created xsi:type="dcterms:W3CDTF">2015-01-19T04:07:38Z</dcterms:created>
  <dcterms:modified xsi:type="dcterms:W3CDTF">2015-01-21T23:53:17Z</dcterms:modified>
</cp:coreProperties>
</file>